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algorithmName="SHA-512" hashValue="2485vJhIWDT6wTuLvVb9dy9a5WDUj+yLbq6ZP9YT/h4wbfqEzYRouM4W7rIloca38CxPU1eSBeg0CoTHa5wURQ==" saltValue="YlHxvOJMmQAunAhffP8tjQ==" spinValue="100000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C45"/>
    <a:srgbClr val="F50606"/>
    <a:srgbClr val="030606"/>
    <a:srgbClr val="000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491"/>
  </p:normalViewPr>
  <p:slideViewPr>
    <p:cSldViewPr snapToGrid="0" snapToObjects="1">
      <p:cViewPr varScale="1">
        <p:scale>
          <a:sx n="59" d="100"/>
          <a:sy n="59" d="100"/>
        </p:scale>
        <p:origin x="9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5F17-9213-564B-9649-E37B05794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42A16-715A-6E42-9749-0DBCCB676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C031E-7B55-6E4A-B7AE-90AA622C4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639FB-D1D9-8044-B3C0-8688CCCE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F4EE7-BEE1-1E46-A6A5-46BEAF36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58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21F6-18EF-7B4D-8C04-485E4A9F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0C897-D8FC-2740-934C-363837966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62F3-44BD-D841-8279-3EDDA0C2F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E6D24-4D00-694F-90DE-8BDC8E47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CC38B-3846-A745-A932-B26DD5EB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2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87231-8163-0D44-9624-9C1D98F8E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5200D-6343-604B-AB87-752BC16C2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A038D-68F4-E948-88BB-E2B00E8C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10BE8-841B-0442-97E4-2FC53C8F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95EF5-7EA7-BA44-AFC4-6547739E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5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D273-595F-2046-AEBB-075698DB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E12F1-E391-B746-92C5-BFE6B55BC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55524-B525-E946-A6DA-D4FF28D69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A5D6F-5A2D-BE42-B3D4-C5DD5C82B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9C2A0-3F96-434F-AB58-29B36FBC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7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8B6D-6C85-6B46-AA8E-EB502593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5AC05-815C-7C46-8337-ADAC6E92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2A6C2-8142-2F48-84B4-1D54FF6DD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DC934-BE2A-D240-9419-03148C158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2EBDC-8B6A-A449-BCF1-212F5E80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3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FA69-07FE-FF44-9377-20699E9F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AE73F-8D5F-6444-BFF2-D7F4D39D9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0F84F-9674-9D4D-A263-BCB82C4E7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F12B6-CD24-3D46-AF8A-FB0D67DD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B29EA-B029-AF42-99B1-348CE041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98EDD-6EC6-104F-BD1F-7E4B1FF1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4FF0F-63F4-5444-BC2C-1A6AC3F3D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635C8-0BDD-D649-95D7-47170B5A8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576CE-D575-9F4F-856A-E0C234090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20DC0-7B09-FD46-A702-6CB22424E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6391E8-F2AE-C94D-B017-41BBA6C14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FC789B-88CD-5D4B-BB68-9913C2B88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F31C1-00A9-5F46-BD1B-A9C6D858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AFAE3D-5D59-744F-BBAF-685ADF28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72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F83BE-D0B9-E949-BA61-372624DC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A47821-2B2D-944C-802F-67FB38A7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B7019A-56DC-2A40-8E43-155C1E6AC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38E02A-1334-4747-9FD4-B1DDF57D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70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270007-BF0E-CB49-A4F1-1D349250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61EB82-38E4-8B4C-9B0A-D3D2C431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BC883-620D-2E49-B1C1-DC892B94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9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12222-52D9-0F49-8AE5-ACB60C8E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2E0AA-A4CE-EF45-8E8E-D454631C0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A5AA2-206D-384D-B54D-D88E2A9D8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F134B-4E3A-6A49-A601-276692400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049BE-FA50-EB4E-9E0C-52C4EAE70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CB918-98B4-2841-B965-3D3D0BE7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7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0FF4C-7BE2-5D44-9361-5B4F1AF0E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C047AA-5EE6-ED47-B6A3-F801EF898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BEF5F-EB36-BA4A-8B1F-DE005B403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BC385-192B-A442-B7C2-142AA0747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3C737-0B6B-804B-8090-0A8AD7E5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6D7E4-25F2-964E-9CBE-DDB2024F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1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9C078-08D5-544D-90FB-BBBE6450F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7CBC3-D7E6-7F49-B983-A34A72B7C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78385-6759-8A4B-9A41-FBA8466CAC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526DC-5584-0C49-87E7-BB052F73844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0B220-E1EE-2244-98F8-FADF12C11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606BF-78A8-1148-89D8-B02CA86B2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9D6B4-5695-FA47-A398-2E17F75FB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63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2F97390A-63F0-F444-BFB6-6A6B7FF6E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712590"/>
            <a:ext cx="7391400" cy="4165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B2D8FC-5A29-D040-A105-6B32E463ABAD}"/>
              </a:ext>
            </a:extLst>
          </p:cNvPr>
          <p:cNvSpPr txBox="1"/>
          <p:nvPr/>
        </p:nvSpPr>
        <p:spPr>
          <a:xfrm>
            <a:off x="0" y="5842779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i="1" dirty="0">
                <a:solidFill>
                  <a:srgbClr val="201C45"/>
                </a:solidFill>
                <a:latin typeface="Public Sans" pitchFamily="2" charset="77"/>
                <a:ea typeface="COOPERHEWITT-SEMIBOLD" pitchFamily="2" charset="77"/>
                <a:cs typeface="Verdana" panose="020B0604030504040204" pitchFamily="34" charset="0"/>
              </a:rPr>
              <a:t>(he/him) Chair, Alan Dudley BA PG Dip MA ADHD CMT</a:t>
            </a:r>
          </a:p>
        </p:txBody>
      </p:sp>
      <p:pic>
        <p:nvPicPr>
          <p:cNvPr id="8" name="Picture 7" descr="A group of symbols on squares&#10;&#10;Description automatically generated">
            <a:extLst>
              <a:ext uri="{FF2B5EF4-FFF2-40B4-BE49-F238E27FC236}">
                <a16:creationId xmlns:a16="http://schemas.microsoft.com/office/drawing/2014/main" id="{16DBDF08-9012-194D-8F24-3F4DCC773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64" y="5636291"/>
            <a:ext cx="1129277" cy="905420"/>
          </a:xfrm>
          <a:prstGeom prst="rect">
            <a:avLst/>
          </a:prstGeom>
        </p:spPr>
      </p:pic>
      <p:pic>
        <p:nvPicPr>
          <p:cNvPr id="9" name="Picture 8" descr="A group of symbols on squares&#10;&#10;Description automatically generated">
            <a:extLst>
              <a:ext uri="{FF2B5EF4-FFF2-40B4-BE49-F238E27FC236}">
                <a16:creationId xmlns:a16="http://schemas.microsoft.com/office/drawing/2014/main" id="{2F820A65-A4AB-A442-A48C-A78D26C5A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5159" y="5636291"/>
            <a:ext cx="1129277" cy="90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3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2F97390A-63F0-F444-BFB6-6A6B7FF6E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5578" y="223231"/>
            <a:ext cx="4521727" cy="25483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EBE382-9E9D-0646-B936-7A71DC825C51}"/>
              </a:ext>
            </a:extLst>
          </p:cNvPr>
          <p:cNvSpPr txBox="1"/>
          <p:nvPr/>
        </p:nvSpPr>
        <p:spPr>
          <a:xfrm>
            <a:off x="0" y="924340"/>
            <a:ext cx="12192000" cy="500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Defining our terms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Boosting engagement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Creating an anthology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Committee expansion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Leadership development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Community Project Officer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Asking how your environment disables you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Making meetings work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Championing equity  </a:t>
            </a:r>
          </a:p>
        </p:txBody>
      </p:sp>
    </p:spTree>
    <p:extLst>
      <p:ext uri="{BB962C8B-B14F-4D97-AF65-F5344CB8AC3E}">
        <p14:creationId xmlns:p14="http://schemas.microsoft.com/office/powerpoint/2010/main" val="46106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2F97390A-63F0-F444-BFB6-6A6B7FF6E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5578" y="223231"/>
            <a:ext cx="4521727" cy="25483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EBE382-9E9D-0646-B936-7A71DC825C51}"/>
              </a:ext>
            </a:extLst>
          </p:cNvPr>
          <p:cNvSpPr txBox="1"/>
          <p:nvPr/>
        </p:nvSpPr>
        <p:spPr>
          <a:xfrm>
            <a:off x="0" y="1745749"/>
            <a:ext cx="12192000" cy="659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en-GB" sz="28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Key policies </a:t>
            </a:r>
          </a:p>
        </p:txBody>
      </p:sp>
      <p:pic>
        <p:nvPicPr>
          <p:cNvPr id="3" name="Picture 2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69C176F0-FF2A-0945-A619-C95120825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637" y="4076814"/>
            <a:ext cx="1774556" cy="17745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1CD7CF-5CE9-4D45-A3B0-2B91C6172ACF}"/>
              </a:ext>
            </a:extLst>
          </p:cNvPr>
          <p:cNvSpPr txBox="1"/>
          <p:nvPr/>
        </p:nvSpPr>
        <p:spPr>
          <a:xfrm>
            <a:off x="-340646" y="3679117"/>
            <a:ext cx="4923041" cy="49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>
              <a:lnSpc>
                <a:spcPct val="150000"/>
              </a:lnSpc>
            </a:pPr>
            <a:r>
              <a:rPr lang="en-GB" sz="20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EDI Policy Statement </a:t>
            </a:r>
          </a:p>
        </p:txBody>
      </p:sp>
      <p:pic>
        <p:nvPicPr>
          <p:cNvPr id="8" name="Picture 7" descr="A qr code with a few squares&#10;&#10;Description automatically generated">
            <a:extLst>
              <a:ext uri="{FF2B5EF4-FFF2-40B4-BE49-F238E27FC236}">
                <a16:creationId xmlns:a16="http://schemas.microsoft.com/office/drawing/2014/main" id="{338D8235-D438-6740-BFDA-D488A72FBB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8722" y="4076814"/>
            <a:ext cx="1774556" cy="17745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14CD7E-AE36-B64A-B3C5-2295524595AE}"/>
              </a:ext>
            </a:extLst>
          </p:cNvPr>
          <p:cNvSpPr txBox="1"/>
          <p:nvPr/>
        </p:nvSpPr>
        <p:spPr>
          <a:xfrm>
            <a:off x="3456439" y="3679117"/>
            <a:ext cx="4923041" cy="49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>
              <a:lnSpc>
                <a:spcPct val="150000"/>
              </a:lnSpc>
            </a:pPr>
            <a:r>
              <a:rPr lang="en-GB" sz="2000" i="1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Strategy 2021-2030</a:t>
            </a:r>
            <a:endParaRPr lang="en-GB" sz="2000" i="1" dirty="0">
              <a:solidFill>
                <a:srgbClr val="201C45"/>
              </a:solidFill>
              <a:latin typeface="Public Sans" pitchFamily="2" charset="77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10" descr="A qr code with a few squares&#10;&#10;Description automatically generated">
            <a:extLst>
              <a:ext uri="{FF2B5EF4-FFF2-40B4-BE49-F238E27FC236}">
                <a16:creationId xmlns:a16="http://schemas.microsoft.com/office/drawing/2014/main" id="{EE894C59-8740-774A-8A7F-188BCA4F0F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5807" y="4076814"/>
            <a:ext cx="1774557" cy="17745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E01301B-E082-5343-8E0B-3A7A11697C1C}"/>
              </a:ext>
            </a:extLst>
          </p:cNvPr>
          <p:cNvSpPr txBox="1"/>
          <p:nvPr/>
        </p:nvSpPr>
        <p:spPr>
          <a:xfrm>
            <a:off x="6672225" y="3679117"/>
            <a:ext cx="5588431" cy="49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>
              <a:lnSpc>
                <a:spcPct val="150000"/>
              </a:lnSpc>
            </a:pPr>
            <a:r>
              <a:rPr lang="en-GB" sz="2000" i="1" dirty="0">
                <a:solidFill>
                  <a:srgbClr val="201C45"/>
                </a:solidFill>
                <a:latin typeface="Public Sans" pitchFamily="2" charset="77"/>
                <a:ea typeface="Verdana" panose="020B0604030504040204" pitchFamily="34" charset="0"/>
                <a:cs typeface="Verdana" panose="020B0604030504040204" pitchFamily="34" charset="0"/>
              </a:rPr>
              <a:t>People Sub-strategy 2022-30</a:t>
            </a:r>
          </a:p>
        </p:txBody>
      </p:sp>
    </p:spTree>
    <p:extLst>
      <p:ext uri="{BB962C8B-B14F-4D97-AF65-F5344CB8AC3E}">
        <p14:creationId xmlns:p14="http://schemas.microsoft.com/office/powerpoint/2010/main" val="251462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03CF5BE-CAEB-1445-9F25-C88FE950ADA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55548" y="2907469"/>
            <a:ext cx="2279025" cy="2279025"/>
          </a:xfrm>
          <a:prstGeom prst="rect">
            <a:avLst/>
          </a:prstGeom>
        </p:spPr>
      </p:pic>
      <p:pic>
        <p:nvPicPr>
          <p:cNvPr id="8" name="Picture 7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7252C1B4-6342-D449-A825-7E89CE1B4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110" y="3125702"/>
            <a:ext cx="532876" cy="492044"/>
          </a:xfrm>
          <a:prstGeom prst="rect">
            <a:avLst/>
          </a:prstGeom>
        </p:spPr>
      </p:pic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2F97390A-63F0-F444-BFB6-6A6B7FF6E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5578" y="223231"/>
            <a:ext cx="4521727" cy="25483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7DCDC2-0B01-D949-83AC-17410A11DBBB}"/>
              </a:ext>
            </a:extLst>
          </p:cNvPr>
          <p:cNvSpPr txBox="1"/>
          <p:nvPr/>
        </p:nvSpPr>
        <p:spPr>
          <a:xfrm>
            <a:off x="357119" y="2283899"/>
            <a:ext cx="12299576" cy="578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COOPERHEWITT-SEMIBOLD" pitchFamily="2" charset="77"/>
                <a:cs typeface="Verdana" panose="020B0604030504040204" pitchFamily="34" charset="0"/>
              </a:rPr>
              <a:t>A.C.Dudley@gre.ac.uk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BB74B3-362D-F048-BFE1-AAD63CD754A0}"/>
              </a:ext>
            </a:extLst>
          </p:cNvPr>
          <p:cNvSpPr txBox="1"/>
          <p:nvPr/>
        </p:nvSpPr>
        <p:spPr>
          <a:xfrm>
            <a:off x="-107576" y="1774630"/>
            <a:ext cx="122995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>
              <a:lnSpc>
                <a:spcPct val="150000"/>
              </a:lnSpc>
            </a:pPr>
            <a:r>
              <a:rPr lang="en-GB" sz="2400" i="1" dirty="0">
                <a:solidFill>
                  <a:srgbClr val="201C45"/>
                </a:solidFill>
                <a:latin typeface="Public Sans" pitchFamily="2" charset="77"/>
                <a:ea typeface="COOPERHEWITT-BOOK" pitchFamily="2" charset="77"/>
                <a:cs typeface="Verdana" panose="020B0604030504040204" pitchFamily="34" charset="0"/>
              </a:rPr>
              <a:t>Connect and collaborate…</a:t>
            </a:r>
          </a:p>
        </p:txBody>
      </p:sp>
    </p:spTree>
    <p:extLst>
      <p:ext uri="{BB962C8B-B14F-4D97-AF65-F5344CB8AC3E}">
        <p14:creationId xmlns:p14="http://schemas.microsoft.com/office/powerpoint/2010/main" val="393179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Public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Dudley</dc:creator>
  <cp:lastModifiedBy>Alan Dudley</cp:lastModifiedBy>
  <cp:revision>24</cp:revision>
  <dcterms:created xsi:type="dcterms:W3CDTF">2024-11-29T16:40:52Z</dcterms:created>
  <dcterms:modified xsi:type="dcterms:W3CDTF">2024-12-03T17:48:59Z</dcterms:modified>
</cp:coreProperties>
</file>